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72" r:id="rId4"/>
    <p:sldId id="276" r:id="rId5"/>
    <p:sldId id="277" r:id="rId6"/>
    <p:sldId id="278" r:id="rId7"/>
    <p:sldId id="261" r:id="rId8"/>
    <p:sldId id="275" r:id="rId9"/>
    <p:sldId id="262" r:id="rId10"/>
    <p:sldId id="266" r:id="rId11"/>
    <p:sldId id="269" r:id="rId12"/>
    <p:sldId id="279" r:id="rId13"/>
    <p:sldId id="280" r:id="rId14"/>
  </p:sldIdLst>
  <p:sldSz cx="9144000" cy="5143500" type="screen16x9"/>
  <p:notesSz cx="6858000" cy="9144000"/>
  <p:embeddedFontLst>
    <p:embeddedFont>
      <p:font typeface="Arial Nova" panose="020B0604020202020204" pitchFamily="34" charset="0"/>
      <p:regular r:id="rId16"/>
      <p:bold r:id="rId17"/>
      <p:italic r:id="rId18"/>
      <p:boldItalic r:id="rId19"/>
    </p:embeddedFont>
    <p:embeddedFont>
      <p:font typeface="Kodchasan" panose="020B0604020202020204" charset="-34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94FB"/>
    <a:srgbClr val="76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36900-0D7C-D96A-62EC-42966E69A902}" v="81" dt="2019-06-19T18:31:22.434"/>
    <p1510:client id="{12B4D0C3-A7AB-4500-10B9-CBD6A3DE19D2}" v="156" dt="2019-06-19T18:35:34.341"/>
    <p1510:client id="{1957B395-E94B-896B-5111-9986CBEFD8C9}" v="180" dt="2019-06-20T17:00:47.111"/>
    <p1510:client id="{42BA6580-1797-8196-3E24-05B37E86F04B}" v="947" dt="2019-06-20T15:38:00.908"/>
    <p1510:client id="{700B0A2D-510B-457F-B0F1-392D649DAE55}" v="153" dt="2019-06-20T18:18:58.634"/>
    <p1510:client id="{7C9F5022-30E0-4D9D-8A1F-98B6F014DB60}" v="18" dt="2019-06-20T14:47:00.195"/>
    <p1510:client id="{A4505318-3D9C-C498-042A-BBA6E0C858E2}" v="197" dt="2019-06-20T18:25:31.862"/>
    <p1510:client id="{ABF65208-CE52-1B9E-C6F5-C84EF94395E6}" v="3" dt="2019-06-20T18:14:38.689"/>
    <p1510:client id="{D48E3EB8-DBAD-C217-1C35-37D28FDF255C}" v="576" dt="2019-06-20T18:21:23.316"/>
    <p1510:client id="{D795D5E6-0221-A40B-74CF-8EE6B13F9FB5}" v="234" dt="2019-06-20T16:57:11.266"/>
    <p1510:client id="{EE1E08D0-6030-D5E6-A53C-9270DFF26DA3}" v="6" dt="2019-06-20T14:52:34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A949E3-A8FC-4CFF-83E8-3BD76B7150F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8E83CB4-37FB-4363-A274-0A21E19BEEFB}">
      <dgm:prSet phldrT="[Text]"/>
      <dgm:spPr/>
      <dgm:t>
        <a:bodyPr/>
        <a:lstStyle/>
        <a:p>
          <a:r>
            <a:rPr lang="en-US"/>
            <a:t>Choosing</a:t>
          </a:r>
        </a:p>
        <a:p>
          <a:r>
            <a:rPr lang="en-US"/>
            <a:t>Algorithm for Task</a:t>
          </a:r>
          <a:endParaRPr lang="th-TH"/>
        </a:p>
      </dgm:t>
    </dgm:pt>
    <dgm:pt modelId="{DF7F5B55-9198-44DF-B8E2-4F75356F2AD0}" type="parTrans" cxnId="{480C4991-DDAD-4C82-88CA-D3F7F507F631}">
      <dgm:prSet/>
      <dgm:spPr/>
      <dgm:t>
        <a:bodyPr/>
        <a:lstStyle/>
        <a:p>
          <a:endParaRPr lang="th-TH"/>
        </a:p>
      </dgm:t>
    </dgm:pt>
    <dgm:pt modelId="{E94299F7-363C-4E72-A651-91CF7944A5AF}" type="sibTrans" cxnId="{480C4991-DDAD-4C82-88CA-D3F7F507F631}">
      <dgm:prSet/>
      <dgm:spPr/>
      <dgm:t>
        <a:bodyPr/>
        <a:lstStyle/>
        <a:p>
          <a:endParaRPr lang="th-TH"/>
        </a:p>
      </dgm:t>
    </dgm:pt>
    <dgm:pt modelId="{4FAA88EA-7EDF-409D-82DA-655E02F5CA0F}">
      <dgm:prSet phldrT="[Text]"/>
      <dgm:spPr/>
      <dgm:t>
        <a:bodyPr/>
        <a:lstStyle/>
        <a:p>
          <a:r>
            <a:rPr lang="en-US"/>
            <a:t>Model training and testing</a:t>
          </a:r>
          <a:endParaRPr lang="th-TH"/>
        </a:p>
      </dgm:t>
    </dgm:pt>
    <dgm:pt modelId="{AB5D283F-F72D-4539-8ED5-84A4F0C3882F}" type="parTrans" cxnId="{4CABB586-76FD-4916-A30C-969644E08EC0}">
      <dgm:prSet/>
      <dgm:spPr/>
      <dgm:t>
        <a:bodyPr/>
        <a:lstStyle/>
        <a:p>
          <a:endParaRPr lang="th-TH"/>
        </a:p>
      </dgm:t>
    </dgm:pt>
    <dgm:pt modelId="{5269546A-803C-44F0-80B1-9411E877DC9E}" type="sibTrans" cxnId="{4CABB586-76FD-4916-A30C-969644E08EC0}">
      <dgm:prSet/>
      <dgm:spPr/>
      <dgm:t>
        <a:bodyPr/>
        <a:lstStyle/>
        <a:p>
          <a:endParaRPr lang="th-TH"/>
        </a:p>
      </dgm:t>
    </dgm:pt>
    <dgm:pt modelId="{F299B3A9-0397-4A9B-BCE1-DDA943D248F9}">
      <dgm:prSet phldrT="[Text]"/>
      <dgm:spPr/>
      <dgm:t>
        <a:bodyPr/>
        <a:lstStyle/>
        <a:p>
          <a:r>
            <a:rPr lang="en-US"/>
            <a:t>Data Acquisition and Data preparation</a:t>
          </a:r>
          <a:endParaRPr lang="th-TH"/>
        </a:p>
      </dgm:t>
    </dgm:pt>
    <dgm:pt modelId="{39455A2E-9A45-451D-8765-B0C1050FDD5E}" type="parTrans" cxnId="{EBDCABE7-402A-4B7B-8C45-3068AD696145}">
      <dgm:prSet/>
      <dgm:spPr/>
      <dgm:t>
        <a:bodyPr/>
        <a:lstStyle/>
        <a:p>
          <a:endParaRPr lang="th-TH"/>
        </a:p>
      </dgm:t>
    </dgm:pt>
    <dgm:pt modelId="{71BF110E-1C64-4B36-ACA8-F6F069F88F46}" type="sibTrans" cxnId="{EBDCABE7-402A-4B7B-8C45-3068AD696145}">
      <dgm:prSet/>
      <dgm:spPr/>
      <dgm:t>
        <a:bodyPr/>
        <a:lstStyle/>
        <a:p>
          <a:endParaRPr lang="th-TH"/>
        </a:p>
      </dgm:t>
    </dgm:pt>
    <dgm:pt modelId="{7769BEC1-5863-44D7-BAB4-632657EC9BBB}" type="pres">
      <dgm:prSet presAssocID="{18A949E3-A8FC-4CFF-83E8-3BD76B7150FC}" presName="Name0" presStyleCnt="0">
        <dgm:presLayoutVars>
          <dgm:dir/>
          <dgm:resizeHandles val="exact"/>
        </dgm:presLayoutVars>
      </dgm:prSet>
      <dgm:spPr/>
    </dgm:pt>
    <dgm:pt modelId="{88102E51-2289-4121-AC1F-370F1600C53D}" type="pres">
      <dgm:prSet presAssocID="{98E83CB4-37FB-4363-A274-0A21E19BEEFB}" presName="node" presStyleLbl="node1" presStyleIdx="0" presStyleCnt="3">
        <dgm:presLayoutVars>
          <dgm:bulletEnabled val="1"/>
        </dgm:presLayoutVars>
      </dgm:prSet>
      <dgm:spPr/>
    </dgm:pt>
    <dgm:pt modelId="{98639A12-B2C1-41D3-8619-CDBC031724F6}" type="pres">
      <dgm:prSet presAssocID="{E94299F7-363C-4E72-A651-91CF7944A5AF}" presName="sibTrans" presStyleLbl="sibTrans2D1" presStyleIdx="0" presStyleCnt="2"/>
      <dgm:spPr/>
    </dgm:pt>
    <dgm:pt modelId="{B1B374A3-A92E-4E3C-942A-128F59E19B24}" type="pres">
      <dgm:prSet presAssocID="{E94299F7-363C-4E72-A651-91CF7944A5AF}" presName="connectorText" presStyleLbl="sibTrans2D1" presStyleIdx="0" presStyleCnt="2"/>
      <dgm:spPr/>
    </dgm:pt>
    <dgm:pt modelId="{DBB25F6B-A019-48D5-B038-477794427786}" type="pres">
      <dgm:prSet presAssocID="{F299B3A9-0397-4A9B-BCE1-DDA943D248F9}" presName="node" presStyleLbl="node1" presStyleIdx="1" presStyleCnt="3">
        <dgm:presLayoutVars>
          <dgm:bulletEnabled val="1"/>
        </dgm:presLayoutVars>
      </dgm:prSet>
      <dgm:spPr/>
    </dgm:pt>
    <dgm:pt modelId="{D04A44A8-FFBF-48CA-B597-888827C4DB8A}" type="pres">
      <dgm:prSet presAssocID="{71BF110E-1C64-4B36-ACA8-F6F069F88F46}" presName="sibTrans" presStyleLbl="sibTrans2D1" presStyleIdx="1" presStyleCnt="2"/>
      <dgm:spPr/>
    </dgm:pt>
    <dgm:pt modelId="{5436B62C-AE3D-44F7-89B6-278D7F9449F0}" type="pres">
      <dgm:prSet presAssocID="{71BF110E-1C64-4B36-ACA8-F6F069F88F46}" presName="connectorText" presStyleLbl="sibTrans2D1" presStyleIdx="1" presStyleCnt="2"/>
      <dgm:spPr/>
    </dgm:pt>
    <dgm:pt modelId="{7DF9BFB4-9FFB-4ED4-B0CD-E221D9543DD1}" type="pres">
      <dgm:prSet presAssocID="{4FAA88EA-7EDF-409D-82DA-655E02F5CA0F}" presName="node" presStyleLbl="node1" presStyleIdx="2" presStyleCnt="3">
        <dgm:presLayoutVars>
          <dgm:bulletEnabled val="1"/>
        </dgm:presLayoutVars>
      </dgm:prSet>
      <dgm:spPr/>
    </dgm:pt>
  </dgm:ptLst>
  <dgm:cxnLst>
    <dgm:cxn modelId="{43BB0814-7C27-499A-A16E-C1125E083832}" type="presOf" srcId="{F299B3A9-0397-4A9B-BCE1-DDA943D248F9}" destId="{DBB25F6B-A019-48D5-B038-477794427786}" srcOrd="0" destOrd="0" presId="urn:microsoft.com/office/officeart/2005/8/layout/process1"/>
    <dgm:cxn modelId="{7A6A1117-4054-4897-B69C-47987DC90D7E}" type="presOf" srcId="{4FAA88EA-7EDF-409D-82DA-655E02F5CA0F}" destId="{7DF9BFB4-9FFB-4ED4-B0CD-E221D9543DD1}" srcOrd="0" destOrd="0" presId="urn:microsoft.com/office/officeart/2005/8/layout/process1"/>
    <dgm:cxn modelId="{325A7325-70C8-4212-ADD2-740300A7BEB6}" type="presOf" srcId="{18A949E3-A8FC-4CFF-83E8-3BD76B7150FC}" destId="{7769BEC1-5863-44D7-BAB4-632657EC9BBB}" srcOrd="0" destOrd="0" presId="urn:microsoft.com/office/officeart/2005/8/layout/process1"/>
    <dgm:cxn modelId="{7F51025F-76E4-40F1-92BC-3F2BC1E4E3A5}" type="presOf" srcId="{E94299F7-363C-4E72-A651-91CF7944A5AF}" destId="{98639A12-B2C1-41D3-8619-CDBC031724F6}" srcOrd="0" destOrd="0" presId="urn:microsoft.com/office/officeart/2005/8/layout/process1"/>
    <dgm:cxn modelId="{AA6AF843-74EE-4AF5-B8B9-A3807B523D01}" type="presOf" srcId="{98E83CB4-37FB-4363-A274-0A21E19BEEFB}" destId="{88102E51-2289-4121-AC1F-370F1600C53D}" srcOrd="0" destOrd="0" presId="urn:microsoft.com/office/officeart/2005/8/layout/process1"/>
    <dgm:cxn modelId="{7D5A516A-1138-405A-9506-0B2EED266697}" type="presOf" srcId="{E94299F7-363C-4E72-A651-91CF7944A5AF}" destId="{B1B374A3-A92E-4E3C-942A-128F59E19B24}" srcOrd="1" destOrd="0" presId="urn:microsoft.com/office/officeart/2005/8/layout/process1"/>
    <dgm:cxn modelId="{4CABB586-76FD-4916-A30C-969644E08EC0}" srcId="{18A949E3-A8FC-4CFF-83E8-3BD76B7150FC}" destId="{4FAA88EA-7EDF-409D-82DA-655E02F5CA0F}" srcOrd="2" destOrd="0" parTransId="{AB5D283F-F72D-4539-8ED5-84A4F0C3882F}" sibTransId="{5269546A-803C-44F0-80B1-9411E877DC9E}"/>
    <dgm:cxn modelId="{480C4991-DDAD-4C82-88CA-D3F7F507F631}" srcId="{18A949E3-A8FC-4CFF-83E8-3BD76B7150FC}" destId="{98E83CB4-37FB-4363-A274-0A21E19BEEFB}" srcOrd="0" destOrd="0" parTransId="{DF7F5B55-9198-44DF-B8E2-4F75356F2AD0}" sibTransId="{E94299F7-363C-4E72-A651-91CF7944A5AF}"/>
    <dgm:cxn modelId="{63486A9E-45F1-4506-B1D5-0512AE7ABE01}" type="presOf" srcId="{71BF110E-1C64-4B36-ACA8-F6F069F88F46}" destId="{5436B62C-AE3D-44F7-89B6-278D7F9449F0}" srcOrd="1" destOrd="0" presId="urn:microsoft.com/office/officeart/2005/8/layout/process1"/>
    <dgm:cxn modelId="{EBDCABE7-402A-4B7B-8C45-3068AD696145}" srcId="{18A949E3-A8FC-4CFF-83E8-3BD76B7150FC}" destId="{F299B3A9-0397-4A9B-BCE1-DDA943D248F9}" srcOrd="1" destOrd="0" parTransId="{39455A2E-9A45-451D-8765-B0C1050FDD5E}" sibTransId="{71BF110E-1C64-4B36-ACA8-F6F069F88F46}"/>
    <dgm:cxn modelId="{7BE6DCF4-B88C-4D8E-A55F-3C46217343F1}" type="presOf" srcId="{71BF110E-1C64-4B36-ACA8-F6F069F88F46}" destId="{D04A44A8-FFBF-48CA-B597-888827C4DB8A}" srcOrd="0" destOrd="0" presId="urn:microsoft.com/office/officeart/2005/8/layout/process1"/>
    <dgm:cxn modelId="{E0DB687A-BBD7-4AE2-A0BF-8D30A3521C8B}" type="presParOf" srcId="{7769BEC1-5863-44D7-BAB4-632657EC9BBB}" destId="{88102E51-2289-4121-AC1F-370F1600C53D}" srcOrd="0" destOrd="0" presId="urn:microsoft.com/office/officeart/2005/8/layout/process1"/>
    <dgm:cxn modelId="{04DC10DD-FC06-4447-8348-945451DC8F39}" type="presParOf" srcId="{7769BEC1-5863-44D7-BAB4-632657EC9BBB}" destId="{98639A12-B2C1-41D3-8619-CDBC031724F6}" srcOrd="1" destOrd="0" presId="urn:microsoft.com/office/officeart/2005/8/layout/process1"/>
    <dgm:cxn modelId="{5F1513E7-5435-494A-993A-9F17C8A37685}" type="presParOf" srcId="{98639A12-B2C1-41D3-8619-CDBC031724F6}" destId="{B1B374A3-A92E-4E3C-942A-128F59E19B24}" srcOrd="0" destOrd="0" presId="urn:microsoft.com/office/officeart/2005/8/layout/process1"/>
    <dgm:cxn modelId="{09879383-C726-476B-92F4-1653E58C80A1}" type="presParOf" srcId="{7769BEC1-5863-44D7-BAB4-632657EC9BBB}" destId="{DBB25F6B-A019-48D5-B038-477794427786}" srcOrd="2" destOrd="0" presId="urn:microsoft.com/office/officeart/2005/8/layout/process1"/>
    <dgm:cxn modelId="{8D7F9671-E86B-4E54-B18A-229124070AD3}" type="presParOf" srcId="{7769BEC1-5863-44D7-BAB4-632657EC9BBB}" destId="{D04A44A8-FFBF-48CA-B597-888827C4DB8A}" srcOrd="3" destOrd="0" presId="urn:microsoft.com/office/officeart/2005/8/layout/process1"/>
    <dgm:cxn modelId="{85E4E11A-83EF-4F46-B817-F775D368C220}" type="presParOf" srcId="{D04A44A8-FFBF-48CA-B597-888827C4DB8A}" destId="{5436B62C-AE3D-44F7-89B6-278D7F9449F0}" srcOrd="0" destOrd="0" presId="urn:microsoft.com/office/officeart/2005/8/layout/process1"/>
    <dgm:cxn modelId="{87FEB583-6F30-4C69-9D2D-6190FAADDE66}" type="presParOf" srcId="{7769BEC1-5863-44D7-BAB4-632657EC9BBB}" destId="{7DF9BFB4-9FFB-4ED4-B0CD-E221D9543DD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02E51-2289-4121-AC1F-370F1600C53D}">
      <dsp:nvSpPr>
        <dsp:cNvPr id="0" name=""/>
        <dsp:cNvSpPr/>
      </dsp:nvSpPr>
      <dsp:spPr>
        <a:xfrm>
          <a:off x="7123" y="432760"/>
          <a:ext cx="2129240" cy="1277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Choosing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Algorithm for Task</a:t>
          </a:r>
          <a:endParaRPr lang="th-TH" sz="2000" kern="1200"/>
        </a:p>
      </dsp:txBody>
      <dsp:txXfrm>
        <a:off x="44541" y="470178"/>
        <a:ext cx="2054404" cy="1202708"/>
      </dsp:txXfrm>
    </dsp:sp>
    <dsp:sp modelId="{98639A12-B2C1-41D3-8619-CDBC031724F6}">
      <dsp:nvSpPr>
        <dsp:cNvPr id="0" name=""/>
        <dsp:cNvSpPr/>
      </dsp:nvSpPr>
      <dsp:spPr>
        <a:xfrm>
          <a:off x="2349288" y="807506"/>
          <a:ext cx="451399" cy="528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1600" kern="1200"/>
        </a:p>
      </dsp:txBody>
      <dsp:txXfrm>
        <a:off x="2349288" y="913116"/>
        <a:ext cx="315979" cy="316831"/>
      </dsp:txXfrm>
    </dsp:sp>
    <dsp:sp modelId="{DBB25F6B-A019-48D5-B038-477794427786}">
      <dsp:nvSpPr>
        <dsp:cNvPr id="0" name=""/>
        <dsp:cNvSpPr/>
      </dsp:nvSpPr>
      <dsp:spPr>
        <a:xfrm>
          <a:off x="2988061" y="432760"/>
          <a:ext cx="2129240" cy="1277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Acquisition and Data preparation</a:t>
          </a:r>
          <a:endParaRPr lang="th-TH" sz="2000" kern="1200"/>
        </a:p>
      </dsp:txBody>
      <dsp:txXfrm>
        <a:off x="3025479" y="470178"/>
        <a:ext cx="2054404" cy="1202708"/>
      </dsp:txXfrm>
    </dsp:sp>
    <dsp:sp modelId="{D04A44A8-FFBF-48CA-B597-888827C4DB8A}">
      <dsp:nvSpPr>
        <dsp:cNvPr id="0" name=""/>
        <dsp:cNvSpPr/>
      </dsp:nvSpPr>
      <dsp:spPr>
        <a:xfrm>
          <a:off x="5330226" y="807506"/>
          <a:ext cx="451399" cy="528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1600" kern="1200"/>
        </a:p>
      </dsp:txBody>
      <dsp:txXfrm>
        <a:off x="5330226" y="913116"/>
        <a:ext cx="315979" cy="316831"/>
      </dsp:txXfrm>
    </dsp:sp>
    <dsp:sp modelId="{7DF9BFB4-9FFB-4ED4-B0CD-E221D9543DD1}">
      <dsp:nvSpPr>
        <dsp:cNvPr id="0" name=""/>
        <dsp:cNvSpPr/>
      </dsp:nvSpPr>
      <dsp:spPr>
        <a:xfrm>
          <a:off x="5968998" y="432760"/>
          <a:ext cx="2129240" cy="1277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training and testing</a:t>
          </a:r>
          <a:endParaRPr lang="th-TH" sz="2000" kern="1200"/>
        </a:p>
      </dsp:txBody>
      <dsp:txXfrm>
        <a:off x="6006416" y="470178"/>
        <a:ext cx="2054404" cy="1202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c03d4e16a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c03d4e16a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c03d4e16a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c03d4e16a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c03d4e16a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c03d4e16a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07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c03d4e16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c03d4e16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c03d4e16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c03d4e16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c03d4e16a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c03d4e16a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BADS-NIDA/images-analytics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>
            <a:extLst>
              <a:ext uri="{FF2B5EF4-FFF2-40B4-BE49-F238E27FC236}">
                <a16:creationId xmlns:a16="http://schemas.microsoft.com/office/drawing/2014/main" id="{70955AE6-7580-409F-8B79-0D4D16C1EDAB}"/>
              </a:ext>
            </a:extLst>
          </p:cNvPr>
          <p:cNvSpPr txBox="1">
            <a:spLocks/>
          </p:cNvSpPr>
          <p:nvPr/>
        </p:nvSpPr>
        <p:spPr>
          <a:xfrm>
            <a:off x="333549" y="277193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Results</a:t>
            </a:r>
            <a:endParaRPr lang="th-TH"/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4DCCFF9E-CC64-453C-A3EE-5CC623829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78BEE-9A7E-470D-8C3C-04F9A01187E5}"/>
              </a:ext>
            </a:extLst>
          </p:cNvPr>
          <p:cNvSpPr/>
          <p:nvPr/>
        </p:nvSpPr>
        <p:spPr>
          <a:xfrm>
            <a:off x="342954" y="849584"/>
            <a:ext cx="2613566" cy="377747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Tensorflow-gpu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requirements</a:t>
            </a:r>
            <a:endParaRPr lang="th-TH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      - CUDA,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cuDNN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versions</a:t>
            </a: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   </a:t>
            </a:r>
          </a:p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Darknet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on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windows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.</a:t>
            </a:r>
          </a:p>
          <a:p>
            <a:pPr marL="285750" indent="-285750">
              <a:buChar char="•"/>
            </a:pP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Acquiring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data</a:t>
            </a:r>
          </a:p>
          <a:p>
            <a:pPr lvl="1"/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      -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ImageNet</a:t>
            </a: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lvl="1"/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      - Google web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scrape</a:t>
            </a: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No data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with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annotations</a:t>
            </a: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Low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accuracy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,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false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alarm</a:t>
            </a:r>
            <a:endParaRPr lang="af-ZA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285750" indent="-285750">
              <a:buChar char="•"/>
            </a:pP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Limited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computing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power</a:t>
            </a:r>
          </a:p>
          <a:p>
            <a:pPr marL="285750" indent="-285750">
              <a:buChar char="•"/>
            </a:pP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Annotation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format</a:t>
            </a: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4BF251-3FCE-4AC3-BD3E-8C88B83CA949}"/>
              </a:ext>
            </a:extLst>
          </p:cNvPr>
          <p:cNvSpPr/>
          <p:nvPr/>
        </p:nvSpPr>
        <p:spPr>
          <a:xfrm>
            <a:off x="3268003" y="849583"/>
            <a:ext cx="2613566" cy="377747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conda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install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specific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version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</a:t>
            </a:r>
          </a:p>
          <a:p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   -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Seperated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environment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   - 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+mn-lt"/>
              </a:rPr>
              <a:t>CUDA, 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+mn-lt"/>
              </a:rPr>
              <a:t>cuDNN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+mn-lt"/>
              </a:rPr>
              <a:t>,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+mn-lt"/>
              </a:rPr>
              <a:t>tensorflow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Darkflow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Multiple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sources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/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keywords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BBox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Label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Tools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More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and 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clean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data</a:t>
            </a:r>
            <a:endParaRPr lang="th-TH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Tiny</a:t>
            </a:r>
            <a:r>
              <a:rPr lang="th-TH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Yolo</a:t>
            </a:r>
            <a:endParaRPr lang="th-TH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XML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C0A62-CCBB-4C74-90E0-D11AA742EEFC}"/>
              </a:ext>
            </a:extLst>
          </p:cNvPr>
          <p:cNvSpPr/>
          <p:nvPr/>
        </p:nvSpPr>
        <p:spPr>
          <a:xfrm>
            <a:off x="6230045" y="849582"/>
            <a:ext cx="2613566" cy="377747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Tracking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Use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only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helmet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full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face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to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train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model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for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better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performance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Add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Other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face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covering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object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,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such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as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black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glasses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,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mask</a:t>
            </a: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Arial Nova"/>
              <a:cs typeface="Cordia New"/>
            </a:endParaRPr>
          </a:p>
          <a:p>
            <a:pPr marL="171450" indent="-171450">
              <a:buChar char="•"/>
            </a:pPr>
            <a:r>
              <a:rPr lang="th-TH" sz="120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Add Other weapon object, </a:t>
            </a:r>
            <a:br>
              <a:rPr lang="en-US"/>
            </a:br>
            <a:r>
              <a:rPr lang="th-TH" sz="120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such as 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knife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, baseball bat</a:t>
            </a:r>
            <a:endParaRPr lang="th-TH" sz="1200">
              <a:solidFill>
                <a:schemeClr val="tx2">
                  <a:lumMod val="50000"/>
                </a:schemeClr>
              </a:solidFill>
              <a:latin typeface="Arial Nova"/>
              <a:cs typeface="Cordia New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Arial Nova"/>
              <a:cs typeface="Cordia New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Arial Nova"/>
              <a:cs typeface="Cordia New"/>
            </a:endParaRPr>
          </a:p>
        </p:txBody>
      </p:sp>
      <p:sp>
        <p:nvSpPr>
          <p:cNvPr id="8" name="Google Shape;146;p27">
            <a:extLst>
              <a:ext uri="{FF2B5EF4-FFF2-40B4-BE49-F238E27FC236}">
                <a16:creationId xmlns:a16="http://schemas.microsoft.com/office/drawing/2014/main" id="{297A4E87-DDBB-4902-90BA-56DF6E9D5D1D}"/>
              </a:ext>
            </a:extLst>
          </p:cNvPr>
          <p:cNvSpPr txBox="1">
            <a:spLocks/>
          </p:cNvSpPr>
          <p:nvPr/>
        </p:nvSpPr>
        <p:spPr>
          <a:xfrm>
            <a:off x="9368876" y="246492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th-TH"/>
              <a:t>จะทำอะไรต่อยอดในอนาคตได้อีกบ้าง</a:t>
            </a:r>
          </a:p>
          <a:p>
            <a:pPr>
              <a:spcBef>
                <a:spcPts val="1600"/>
              </a:spcBef>
              <a:buFont typeface="Arial"/>
              <a:buChar char="-"/>
            </a:pPr>
            <a:r>
              <a:rPr lang="af-ZA"/>
              <a:t>Detection improvement by tracking</a:t>
            </a:r>
          </a:p>
          <a:p>
            <a:pPr>
              <a:buFont typeface="Arial"/>
              <a:buChar char="-"/>
            </a:pPr>
            <a:r>
              <a:rPr lang="af-ZA"/>
              <a:t>Handle occlusion</a:t>
            </a:r>
          </a:p>
          <a:p>
            <a:pPr>
              <a:buFont typeface="Arial"/>
              <a:buChar char="-"/>
            </a:pPr>
            <a:r>
              <a:rPr lang="af-ZA"/>
              <a:t>?? Other face covering object : mask, .. ?</a:t>
            </a:r>
          </a:p>
          <a:p>
            <a:pPr>
              <a:buFont typeface="Arial"/>
              <a:buChar char="-"/>
            </a:pPr>
            <a:r>
              <a:rPr lang="af-ZA"/>
              <a:t>?? Improve false  alarm ??</a:t>
            </a:r>
          </a:p>
          <a:p>
            <a:pPr>
              <a:buFont typeface="Arial"/>
              <a:buChar char="-"/>
            </a:pPr>
            <a:r>
              <a:rPr lang="af-ZA"/>
              <a:t>?? Bounding box stabilization</a:t>
            </a:r>
          </a:p>
        </p:txBody>
      </p:sp>
      <p:sp>
        <p:nvSpPr>
          <p:cNvPr id="12" name="Google Shape;87;p18">
            <a:extLst>
              <a:ext uri="{FF2B5EF4-FFF2-40B4-BE49-F238E27FC236}">
                <a16:creationId xmlns:a16="http://schemas.microsoft.com/office/drawing/2014/main" id="{883C15B0-68C5-4818-AC7E-F6EBF7DC21C7}"/>
              </a:ext>
            </a:extLst>
          </p:cNvPr>
          <p:cNvSpPr txBox="1">
            <a:spLocks/>
          </p:cNvSpPr>
          <p:nvPr/>
        </p:nvSpPr>
        <p:spPr>
          <a:xfrm>
            <a:off x="3214455" y="50748"/>
            <a:ext cx="2603576" cy="57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af-ZA" sz="2400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Solutions</a:t>
            </a:r>
            <a:endParaRPr lang="af-ZA" sz="2400" b="1" dirty="0" err="1">
              <a:solidFill>
                <a:schemeClr val="dk2"/>
              </a:solidFill>
              <a:latin typeface="Kodchasan"/>
              <a:cs typeface="Kodchasan"/>
            </a:endParaRPr>
          </a:p>
        </p:txBody>
      </p:sp>
      <p:sp>
        <p:nvSpPr>
          <p:cNvPr id="5" name="Google Shape;87;p18">
            <a:extLst>
              <a:ext uri="{FF2B5EF4-FFF2-40B4-BE49-F238E27FC236}">
                <a16:creationId xmlns:a16="http://schemas.microsoft.com/office/drawing/2014/main" id="{619401E7-FCDA-42A8-911E-EF3AEE74E981}"/>
              </a:ext>
            </a:extLst>
          </p:cNvPr>
          <p:cNvSpPr txBox="1">
            <a:spLocks/>
          </p:cNvSpPr>
          <p:nvPr/>
        </p:nvSpPr>
        <p:spPr>
          <a:xfrm>
            <a:off x="301200" y="50750"/>
            <a:ext cx="2652363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af-ZA" sz="2400" b="1" dirty="0" err="1">
                <a:solidFill>
                  <a:schemeClr val="dk2"/>
                </a:solidFill>
                <a:latin typeface="Kodchasan"/>
                <a:cs typeface="Kodchasan"/>
              </a:rPr>
              <a:t>Problems</a:t>
            </a:r>
          </a:p>
        </p:txBody>
      </p:sp>
      <p:sp>
        <p:nvSpPr>
          <p:cNvPr id="15" name="Google Shape;87;p18">
            <a:extLst>
              <a:ext uri="{FF2B5EF4-FFF2-40B4-BE49-F238E27FC236}">
                <a16:creationId xmlns:a16="http://schemas.microsoft.com/office/drawing/2014/main" id="{DBFC6D1E-CC47-409C-914E-004B626CC92B}"/>
              </a:ext>
            </a:extLst>
          </p:cNvPr>
          <p:cNvSpPr txBox="1">
            <a:spLocks/>
          </p:cNvSpPr>
          <p:nvPr/>
        </p:nvSpPr>
        <p:spPr>
          <a:xfrm>
            <a:off x="6113771" y="50747"/>
            <a:ext cx="2603576" cy="57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af-ZA" sz="2400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Improvements</a:t>
            </a:r>
            <a:endParaRPr lang="th-TH" sz="2400" dirty="0" err="1">
              <a:solidFill>
                <a:schemeClr val="dk2"/>
              </a:solidFill>
            </a:endParaRP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8D638506-036B-456F-B034-1CC65F29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138" y="189570"/>
            <a:ext cx="749921" cy="749921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D27D9C10-136B-49FE-A5FC-7CEFD31B0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0199" y="191894"/>
            <a:ext cx="910219" cy="787091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2A65459-9FF1-4A09-9488-C4E433BD8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955" y="186783"/>
            <a:ext cx="1175060" cy="790343"/>
          </a:xfrm>
          <a:prstGeom prst="rect">
            <a:avLst/>
          </a:prstGeom>
        </p:spPr>
      </p:pic>
      <p:pic>
        <p:nvPicPr>
          <p:cNvPr id="22" name="Google Shape;90;p18">
            <a:extLst>
              <a:ext uri="{FF2B5EF4-FFF2-40B4-BE49-F238E27FC236}">
                <a16:creationId xmlns:a16="http://schemas.microsoft.com/office/drawing/2014/main" id="{B1A47857-BB2D-4EBA-B3A8-4C73C609C96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41" t="31481" b="29630"/>
          <a:stretch/>
        </p:blipFill>
        <p:spPr>
          <a:xfrm>
            <a:off x="9660949" y="1387394"/>
            <a:ext cx="1334257" cy="4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DD7445AD-BB44-47CE-8A8B-64436B0AA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2783" y="1212786"/>
            <a:ext cx="1109299" cy="10547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รูปภาพประกอบด้วย สีดำ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B864BBFC-A6AC-4ED0-BC2B-0F15EF7F0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790575"/>
            <a:ext cx="2743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960FCC-45DC-4749-8D83-F3D6A8D0D98C}"/>
              </a:ext>
            </a:extLst>
          </p:cNvPr>
          <p:cNvSpPr txBox="1"/>
          <p:nvPr/>
        </p:nvSpPr>
        <p:spPr>
          <a:xfrm>
            <a:off x="2465352" y="3559069"/>
            <a:ext cx="466673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Kodchasan"/>
              </a:rPr>
              <a:t>https://github.com/BADS-NIDA/images-analytics</a:t>
            </a:r>
            <a:endParaRPr lang="th-TH">
              <a:solidFill>
                <a:schemeClr val="tx1"/>
              </a:solidFill>
              <a:latin typeface="Kodchasan"/>
              <a:cs typeface="Kodchasan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1A4B1B4-12DD-4D55-801A-69280250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41767"/>
            <a:ext cx="647700" cy="7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3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A1F24-67D0-4504-BE58-7EF4753FB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924214" cy="3416400"/>
          </a:xfrm>
        </p:spPr>
        <p:txBody>
          <a:bodyPr/>
          <a:lstStyle/>
          <a:p>
            <a:pPr marL="114300" indent="0">
              <a:buNone/>
            </a:pPr>
            <a:r>
              <a:rPr lang="th-TH">
                <a:latin typeface="Kodchasan"/>
                <a:cs typeface="Kodchasan"/>
              </a:rPr>
              <a:t>นายนราชันย์ ปัญญาจักร 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th-TH">
                <a:latin typeface="Kodchasan"/>
                <a:cs typeface="Kodchasan"/>
              </a:rPr>
              <a:t>นายชล</a:t>
            </a:r>
            <a:r>
              <a:rPr lang="th-TH" err="1">
                <a:latin typeface="Kodchasan"/>
                <a:cs typeface="Kodchasan"/>
              </a:rPr>
              <a:t>ัช</a:t>
            </a:r>
            <a:r>
              <a:rPr lang="th-TH">
                <a:latin typeface="Kodchasan"/>
                <a:cs typeface="Kodchasan"/>
              </a:rPr>
              <a:t> มงคล</a:t>
            </a:r>
            <a:r>
              <a:rPr lang="th-TH" err="1">
                <a:latin typeface="Kodchasan"/>
                <a:cs typeface="Kodchasan"/>
              </a:rPr>
              <a:t>ถิร</a:t>
            </a:r>
            <a:r>
              <a:rPr lang="th-TH">
                <a:latin typeface="Kodchasan"/>
                <a:cs typeface="Kodchasan"/>
              </a:rPr>
              <a:t>ภัทร์ 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th-TH">
                <a:latin typeface="Kodchasan"/>
                <a:cs typeface="Kodchasan"/>
              </a:rPr>
              <a:t>นายอติเทพ </a:t>
            </a:r>
            <a:r>
              <a:rPr lang="th-TH" err="1">
                <a:latin typeface="Kodchasan"/>
                <a:cs typeface="Kodchasan"/>
              </a:rPr>
              <a:t>กิ</a:t>
            </a:r>
            <a:r>
              <a:rPr lang="th-TH">
                <a:latin typeface="Kodchasan"/>
                <a:cs typeface="Kodchasan"/>
              </a:rPr>
              <a:t>ติธีระกุล 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th-TH">
                <a:latin typeface="Kodchasan"/>
                <a:cs typeface="Kodchasan"/>
              </a:rPr>
              <a:t>นายธนา ธารารัตน์พิสัย 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th-TH">
                <a:latin typeface="Kodchasan"/>
                <a:cs typeface="Kodchasan"/>
              </a:rPr>
              <a:t>นายยงยุทธ ละมูลมอญ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7B807-487D-4950-8903-EB8B1DD0BBE8}"/>
              </a:ext>
            </a:extLst>
          </p:cNvPr>
          <p:cNvSpPr txBox="1"/>
          <p:nvPr/>
        </p:nvSpPr>
        <p:spPr>
          <a:xfrm>
            <a:off x="3232749" y="38064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h-TH" sz="2000" b="1">
                <a:latin typeface="Kodchasan"/>
                <a:cs typeface="Kodchasan"/>
              </a:rPr>
              <a:t>รายชื่อสมาชิกกลุ่ม </a:t>
            </a:r>
            <a:endParaRPr lang="th-TH" sz="1800" b="1">
              <a:latin typeface="Kodchasan"/>
              <a:cs typeface="Kodchasan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98FF7D8-2F58-45DC-85DE-472D7289A4F1}"/>
              </a:ext>
            </a:extLst>
          </p:cNvPr>
          <p:cNvSpPr txBox="1">
            <a:spLocks/>
          </p:cNvSpPr>
          <p:nvPr/>
        </p:nvSpPr>
        <p:spPr>
          <a:xfrm>
            <a:off x="3159855" y="1153913"/>
            <a:ext cx="343101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th-TH">
                <a:latin typeface="Kodchasan"/>
                <a:cs typeface="Kodchasan"/>
              </a:rPr>
              <a:t>61104220029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r>
              <a:rPr lang="th-TH">
                <a:latin typeface="Kodchasan"/>
                <a:cs typeface="Kodchasan"/>
              </a:rPr>
              <a:t>61104220032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r>
              <a:rPr lang="th-TH">
                <a:latin typeface="Kodchasan"/>
                <a:cs typeface="Kodchasan"/>
              </a:rPr>
              <a:t>61104220047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r>
              <a:rPr lang="th-TH">
                <a:latin typeface="Kodchasan"/>
                <a:cs typeface="Kodchasan"/>
              </a:rPr>
              <a:t>61104220054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r>
              <a:rPr lang="th-TH">
                <a:latin typeface="Kodchasan"/>
                <a:cs typeface="Kodchasan"/>
              </a:rPr>
              <a:t>61104220055</a:t>
            </a:r>
          </a:p>
        </p:txBody>
      </p:sp>
    </p:spTree>
    <p:extLst>
      <p:ext uri="{BB962C8B-B14F-4D97-AF65-F5344CB8AC3E}">
        <p14:creationId xmlns:p14="http://schemas.microsoft.com/office/powerpoint/2010/main" val="109727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329"/>
            <a:ext cx="9143999" cy="516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5628FE2-B82F-4512-A151-03AC18EA8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546950"/>
              </p:ext>
            </p:extLst>
          </p:nvPr>
        </p:nvGraphicFramePr>
        <p:xfrm>
          <a:off x="671935" y="1124709"/>
          <a:ext cx="8105363" cy="2143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oogle Shape;87;p18">
            <a:extLst>
              <a:ext uri="{FF2B5EF4-FFF2-40B4-BE49-F238E27FC236}">
                <a16:creationId xmlns:a16="http://schemas.microsoft.com/office/drawing/2014/main" id="{8B865B44-B1D7-4E25-B4DC-07B013348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898" y="363458"/>
            <a:ext cx="85416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b="1">
                <a:solidFill>
                  <a:schemeClr val="dk2"/>
                </a:solidFill>
                <a:latin typeface="Kodchasan"/>
                <a:ea typeface="Kodchasan"/>
                <a:cs typeface="Kodchasan"/>
                <a:sym typeface="Kodchasan"/>
              </a:rPr>
              <a:t>Process flow</a:t>
            </a:r>
            <a:endParaRPr b="1">
              <a:solidFill>
                <a:schemeClr val="dk2"/>
              </a:solidFill>
              <a:latin typeface="Kodchasan"/>
              <a:ea typeface="Kodchasan"/>
              <a:cs typeface="Kodchasan"/>
              <a:sym typeface="Kodchas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FA139-24FF-4C17-8689-0B8A475C87F6}"/>
              </a:ext>
            </a:extLst>
          </p:cNvPr>
          <p:cNvSpPr txBox="1"/>
          <p:nvPr/>
        </p:nvSpPr>
        <p:spPr>
          <a:xfrm>
            <a:off x="303177" y="3759094"/>
            <a:ext cx="5695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Kodchasan"/>
              </a:rPr>
              <a:t>Side-technology: </a:t>
            </a:r>
            <a:br>
              <a:rPr lang="en-US" sz="2000">
                <a:latin typeface="Kodchasan"/>
              </a:rPr>
            </a:br>
            <a:r>
              <a:rPr lang="en-US" sz="2000">
                <a:latin typeface="Kodchasan"/>
              </a:rPr>
              <a:t>Team collaboration on GitHub</a:t>
            </a:r>
            <a:br>
              <a:rPr lang="en-US" sz="2000">
                <a:latin typeface="Kodchasan"/>
              </a:rPr>
            </a:br>
            <a:r>
              <a:rPr lang="en-US">
                <a:latin typeface="Kodchasan"/>
                <a:hlinkClick r:id="rId7"/>
              </a:rPr>
              <a:t>https://github.com/BADS-NIDA/images-analytics</a:t>
            </a:r>
            <a:endParaRPr lang="th-TH">
              <a:latin typeface="Kodchasan"/>
              <a:cs typeface="Kodchasan"/>
            </a:endParaRPr>
          </a:p>
        </p:txBody>
      </p:sp>
      <p:pic>
        <p:nvPicPr>
          <p:cNvPr id="47" name="Picture 47">
            <a:extLst>
              <a:ext uri="{FF2B5EF4-FFF2-40B4-BE49-F238E27FC236}">
                <a16:creationId xmlns:a16="http://schemas.microsoft.com/office/drawing/2014/main" id="{1E3467B7-4536-4B2D-BE40-D7EC33C4D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1356" y="3299745"/>
            <a:ext cx="2895600" cy="16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9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รูปภาพประกอบด้วย วัตถุ, สีขาว, ในอาคาร, ผนัง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073CD56B-ABC0-462E-B1BF-CEE9D46E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87" y="1473441"/>
            <a:ext cx="2204171" cy="2196934"/>
          </a:xfrm>
          <a:prstGeom prst="rect">
            <a:avLst/>
          </a:prstGeom>
        </p:spPr>
      </p:pic>
      <p:pic>
        <p:nvPicPr>
          <p:cNvPr id="12" name="Picture 12" descr="รูปภาพประกอบด้วย อาคาร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BFD0F943-1391-4076-B012-441A646FF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49" y="1665969"/>
            <a:ext cx="3857036" cy="1890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0B8DB9-0480-498C-88DB-CF59F51EDB6B}"/>
              </a:ext>
            </a:extLst>
          </p:cNvPr>
          <p:cNvSpPr txBox="1"/>
          <p:nvPr/>
        </p:nvSpPr>
        <p:spPr>
          <a:xfrm>
            <a:off x="3733424" y="2022886"/>
            <a:ext cx="6780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&lt;</a:t>
            </a:r>
            <a:endParaRPr lang="th-TH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6D48F-F11C-47C2-B097-76009A30965B}"/>
              </a:ext>
            </a:extLst>
          </p:cNvPr>
          <p:cNvSpPr txBox="1"/>
          <p:nvPr/>
        </p:nvSpPr>
        <p:spPr>
          <a:xfrm>
            <a:off x="2109755" y="895839"/>
            <a:ext cx="490036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>
                <a:latin typeface="Kodchasan"/>
              </a:rPr>
              <a:t>Goal: Good precision and Fast Detection</a:t>
            </a:r>
            <a:endParaRPr lang="th-TH" sz="1800">
              <a:latin typeface="Kodchasan"/>
              <a:cs typeface="Kodchasan"/>
            </a:endParaRPr>
          </a:p>
        </p:txBody>
      </p:sp>
      <p:pic>
        <p:nvPicPr>
          <p:cNvPr id="7" name="Picture 18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C5A39206-6AB1-448C-BE01-ED661C990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793" y="3945507"/>
            <a:ext cx="1923691" cy="1036966"/>
          </a:xfrm>
          <a:prstGeom prst="rect">
            <a:avLst/>
          </a:prstGeom>
        </p:spPr>
      </p:pic>
      <p:sp>
        <p:nvSpPr>
          <p:cNvPr id="2" name="Google Shape;87;p18">
            <a:extLst>
              <a:ext uri="{FF2B5EF4-FFF2-40B4-BE49-F238E27FC236}">
                <a16:creationId xmlns:a16="http://schemas.microsoft.com/office/drawing/2014/main" id="{4B1F5B57-241B-4BA3-9CE4-49EBDDB9C6A2}"/>
              </a:ext>
            </a:extLst>
          </p:cNvPr>
          <p:cNvSpPr txBox="1">
            <a:spLocks/>
          </p:cNvSpPr>
          <p:nvPr/>
        </p:nvSpPr>
        <p:spPr>
          <a:xfrm>
            <a:off x="430596" y="190929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Choosing</a:t>
            </a:r>
            <a:r>
              <a:rPr lang="af-ZA" b="1" dirty="0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 </a:t>
            </a:r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Algorithm</a:t>
            </a:r>
            <a:endParaRPr lang="th-TH" dirty="0" err="1"/>
          </a:p>
        </p:txBody>
      </p:sp>
    </p:spTree>
    <p:extLst>
      <p:ext uri="{BB962C8B-B14F-4D97-AF65-F5344CB8AC3E}">
        <p14:creationId xmlns:p14="http://schemas.microsoft.com/office/powerpoint/2010/main" val="262555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รูปภาพประกอบด้วย แผนที่, ข้อความ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5B88BC4D-DFC6-4516-B6A3-CD320CC4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5" y="1931335"/>
            <a:ext cx="8997349" cy="3286469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EF543DC-F7A7-45BE-8A2B-1D95CCDB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987" y="648508"/>
            <a:ext cx="1006955" cy="1280125"/>
          </a:xfrm>
          <a:prstGeom prst="rect">
            <a:avLst/>
          </a:prstGeom>
        </p:spPr>
      </p:pic>
      <p:pic>
        <p:nvPicPr>
          <p:cNvPr id="18" name="Picture 18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BEFF9F76-C134-4916-BAB9-24706B55D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342" y="1012705"/>
            <a:ext cx="1643333" cy="918353"/>
          </a:xfrm>
          <a:prstGeom prst="rect">
            <a:avLst/>
          </a:prstGeom>
        </p:spPr>
      </p:pic>
      <p:pic>
        <p:nvPicPr>
          <p:cNvPr id="20" name="Picture 20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6A1483F0-1BCF-4629-82B1-E7FDF27C5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041" y="1012705"/>
            <a:ext cx="1772729" cy="9183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577D74B-F8DB-4568-BF3A-FF1B4FFD28CC}"/>
              </a:ext>
            </a:extLst>
          </p:cNvPr>
          <p:cNvSpPr txBox="1"/>
          <p:nvPr/>
        </p:nvSpPr>
        <p:spPr>
          <a:xfrm>
            <a:off x="4660763" y="1116214"/>
            <a:ext cx="6780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&lt;</a:t>
            </a:r>
            <a:endParaRPr lang="th-TH" sz="4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7B4C2-8743-44E5-8CF6-2418A24F3A69}"/>
              </a:ext>
            </a:extLst>
          </p:cNvPr>
          <p:cNvSpPr txBox="1"/>
          <p:nvPr/>
        </p:nvSpPr>
        <p:spPr>
          <a:xfrm>
            <a:off x="6871282" y="1116214"/>
            <a:ext cx="6780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&lt;</a:t>
            </a:r>
            <a:endParaRPr lang="th-TH" sz="4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056AC1-841B-4466-976A-27945A52A400}"/>
              </a:ext>
            </a:extLst>
          </p:cNvPr>
          <p:cNvSpPr txBox="1"/>
          <p:nvPr/>
        </p:nvSpPr>
        <p:spPr>
          <a:xfrm>
            <a:off x="785004" y="127563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2000">
                <a:latin typeface="Kodchasan"/>
                <a:cs typeface="Kodchasan"/>
              </a:rPr>
              <a:t>Speed!!!</a:t>
            </a:r>
            <a:endParaRPr lang="th-TH" sz="2000" err="1">
              <a:latin typeface="Kodchasan"/>
              <a:cs typeface="Kodchasan"/>
            </a:endParaRPr>
          </a:p>
        </p:txBody>
      </p:sp>
      <p:sp>
        <p:nvSpPr>
          <p:cNvPr id="2" name="Google Shape;87;p18">
            <a:extLst>
              <a:ext uri="{FF2B5EF4-FFF2-40B4-BE49-F238E27FC236}">
                <a16:creationId xmlns:a16="http://schemas.microsoft.com/office/drawing/2014/main" id="{F0918402-A88C-4A20-836C-DB05FAAAA950}"/>
              </a:ext>
            </a:extLst>
          </p:cNvPr>
          <p:cNvSpPr txBox="1">
            <a:spLocks/>
          </p:cNvSpPr>
          <p:nvPr/>
        </p:nvSpPr>
        <p:spPr>
          <a:xfrm>
            <a:off x="322766" y="158580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Choosing</a:t>
            </a:r>
            <a:r>
              <a:rPr lang="af-ZA" b="1" dirty="0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 </a:t>
            </a:r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Algorithm</a:t>
            </a:r>
            <a:endParaRPr lang="th-TH" dirty="0" err="1"/>
          </a:p>
        </p:txBody>
      </p:sp>
    </p:spTree>
    <p:extLst>
      <p:ext uri="{BB962C8B-B14F-4D97-AF65-F5344CB8AC3E}">
        <p14:creationId xmlns:p14="http://schemas.microsoft.com/office/powerpoint/2010/main" val="186084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87A47355-AC16-42C7-B632-8987152D1A63}"/>
              </a:ext>
            </a:extLst>
          </p:cNvPr>
          <p:cNvSpPr txBox="1"/>
          <p:nvPr/>
        </p:nvSpPr>
        <p:spPr>
          <a:xfrm>
            <a:off x="6080384" y="668305"/>
            <a:ext cx="213912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>
                <a:latin typeface="Kodchasan"/>
              </a:rPr>
              <a:t>Transfer learning</a:t>
            </a:r>
            <a:endParaRPr lang="th-TH" sz="2800">
              <a:latin typeface="Kodchasan"/>
              <a:cs typeface="Kodchas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3F198-0391-431B-A087-C95FFBAC134E}"/>
              </a:ext>
            </a:extLst>
          </p:cNvPr>
          <p:cNvSpPr/>
          <p:nvPr/>
        </p:nvSpPr>
        <p:spPr>
          <a:xfrm>
            <a:off x="469092" y="1013363"/>
            <a:ext cx="499924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Kodchasan"/>
              </a:rPr>
              <a:t>Task Challenge: No interested class label</a:t>
            </a:r>
            <a:endParaRPr lang="th-TH" sz="1800">
              <a:latin typeface="Kodchasan"/>
              <a:cs typeface="Kodchasan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B792E4-6F91-44DB-A49F-227A305EDAFE}"/>
              </a:ext>
            </a:extLst>
          </p:cNvPr>
          <p:cNvSpPr/>
          <p:nvPr/>
        </p:nvSpPr>
        <p:spPr>
          <a:xfrm>
            <a:off x="5413663" y="1013361"/>
            <a:ext cx="419824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th-TH"/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5BEC5297-7881-48BF-A8E7-EDE6668B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72" y="1866745"/>
            <a:ext cx="6029325" cy="2884834"/>
          </a:xfrm>
          <a:prstGeom prst="rect">
            <a:avLst/>
          </a:prstGeom>
        </p:spPr>
      </p:pic>
      <p:sp>
        <p:nvSpPr>
          <p:cNvPr id="2" name="Google Shape;87;p18">
            <a:extLst>
              <a:ext uri="{FF2B5EF4-FFF2-40B4-BE49-F238E27FC236}">
                <a16:creationId xmlns:a16="http://schemas.microsoft.com/office/drawing/2014/main" id="{B159D228-8C1F-460C-851C-7C300FBAB6BB}"/>
              </a:ext>
            </a:extLst>
          </p:cNvPr>
          <p:cNvSpPr txBox="1">
            <a:spLocks/>
          </p:cNvSpPr>
          <p:nvPr/>
        </p:nvSpPr>
        <p:spPr>
          <a:xfrm>
            <a:off x="430596" y="223278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Choosing</a:t>
            </a:r>
            <a:r>
              <a:rPr lang="af-ZA" b="1" dirty="0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 </a:t>
            </a:r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Algorithm</a:t>
            </a:r>
            <a:endParaRPr lang="th-TH" dirty="0" err="1"/>
          </a:p>
        </p:txBody>
      </p:sp>
    </p:spTree>
    <p:extLst>
      <p:ext uri="{BB962C8B-B14F-4D97-AF65-F5344CB8AC3E}">
        <p14:creationId xmlns:p14="http://schemas.microsoft.com/office/powerpoint/2010/main" val="414702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3F40DF-13CB-41DA-B18F-275BAB672D44}"/>
              </a:ext>
            </a:extLst>
          </p:cNvPr>
          <p:cNvSpPr/>
          <p:nvPr/>
        </p:nvSpPr>
        <p:spPr>
          <a:xfrm>
            <a:off x="2705533" y="958562"/>
            <a:ext cx="6111152" cy="17080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70" y="1080736"/>
            <a:ext cx="1740375" cy="147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81648-8B6D-4B26-B063-A4D3375C3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75" y="3610189"/>
            <a:ext cx="1907997" cy="631681"/>
          </a:xfrm>
          <a:prstGeom prst="rect">
            <a:avLst/>
          </a:prstGeom>
        </p:spPr>
      </p:pic>
      <p:pic>
        <p:nvPicPr>
          <p:cNvPr id="14" name="Picture 14" descr="รูปภาพประกอบด้วย อาวุธ, ปืน, ในอาคาร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3DCC1BA0-9B23-492F-B22E-4EA6E0E1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679" y="1269770"/>
            <a:ext cx="1457325" cy="1097279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ED2F8EC5-4F7F-4E8A-8365-AB307B832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638" y="1219632"/>
            <a:ext cx="1288474" cy="1288474"/>
          </a:xfrm>
          <a:prstGeom prst="rect">
            <a:avLst/>
          </a:prstGeom>
        </p:spPr>
      </p:pic>
      <p:pic>
        <p:nvPicPr>
          <p:cNvPr id="22" name="Picture 22" descr="รูปภาพประกอบด้วย บุคคล, ชุดเสื้อผ้า, ผู้ชาย, ยืน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71CFAA24-4579-46C2-84EF-BC9460E60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6587" y="1057274"/>
            <a:ext cx="1450832" cy="145083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DC9C495-5213-4014-92E2-073E49187D06}"/>
              </a:ext>
            </a:extLst>
          </p:cNvPr>
          <p:cNvSpPr/>
          <p:nvPr/>
        </p:nvSpPr>
        <p:spPr>
          <a:xfrm>
            <a:off x="2705533" y="3010766"/>
            <a:ext cx="6111152" cy="17080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AB448CEB-4688-4E72-886D-68F2864E5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8821" y="3397723"/>
            <a:ext cx="2437968" cy="1049690"/>
          </a:xfrm>
          <a:prstGeom prst="rect">
            <a:avLst/>
          </a:prstGeom>
        </p:spPr>
      </p:pic>
      <p:pic>
        <p:nvPicPr>
          <p:cNvPr id="26" name="Picture 26" descr="รูปภาพประกอบด้วย วัตถุ, นาฬิกา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37C21AE1-80F6-4CD1-9E73-3E6F853012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4082" y="3451081"/>
            <a:ext cx="2087274" cy="826078"/>
          </a:xfrm>
          <a:prstGeom prst="rect">
            <a:avLst/>
          </a:prstGeom>
        </p:spPr>
      </p:pic>
      <p:sp>
        <p:nvSpPr>
          <p:cNvPr id="2" name="Google Shape;87;p18">
            <a:extLst>
              <a:ext uri="{FF2B5EF4-FFF2-40B4-BE49-F238E27FC236}">
                <a16:creationId xmlns:a16="http://schemas.microsoft.com/office/drawing/2014/main" id="{6756842A-DA41-41F3-8C67-575DFB04EB21}"/>
              </a:ext>
            </a:extLst>
          </p:cNvPr>
          <p:cNvSpPr txBox="1">
            <a:spLocks/>
          </p:cNvSpPr>
          <p:nvPr/>
        </p:nvSpPr>
        <p:spPr>
          <a:xfrm>
            <a:off x="333549" y="212495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Acquiring</a:t>
            </a:r>
            <a:r>
              <a:rPr lang="af-ZA" b="1" dirty="0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 Data</a:t>
            </a:r>
            <a:endParaRPr lang="af-ZA" b="1" dirty="0">
              <a:solidFill>
                <a:schemeClr val="dk2"/>
              </a:solidFill>
              <a:latin typeface="Kodchasan"/>
              <a:cs typeface="Kodchas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tanding in front of a fence&#10;&#10;Description automatically generated">
            <a:extLst>
              <a:ext uri="{FF2B5EF4-FFF2-40B4-BE49-F238E27FC236}">
                <a16:creationId xmlns:a16="http://schemas.microsoft.com/office/drawing/2014/main" id="{80301ACC-EB52-492F-A051-955C490B0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382" y="430039"/>
            <a:ext cx="1997942" cy="2228598"/>
          </a:xfrm>
          <a:prstGeom prst="rect">
            <a:avLst/>
          </a:prstGeom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09EDE79-06AB-460A-B398-790E8D17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711" y="3010350"/>
            <a:ext cx="2105025" cy="1590675"/>
          </a:xfrm>
          <a:prstGeom prst="rect">
            <a:avLst/>
          </a:prstGeom>
        </p:spPr>
      </p:pic>
      <p:pic>
        <p:nvPicPr>
          <p:cNvPr id="4" name="Picture 20" descr="รูปภาพประกอบด้วย บุคคล, ผู้ชาย, ผนัง, สีเขียว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5793032E-4A21-4A47-9C10-E8266AC7D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87" y="580665"/>
            <a:ext cx="2137734" cy="2032420"/>
          </a:xfrm>
          <a:prstGeom prst="rect">
            <a:avLst/>
          </a:prstGeom>
        </p:spPr>
      </p:pic>
      <p:pic>
        <p:nvPicPr>
          <p:cNvPr id="25" name="Picture 25" descr="รูปภาพประกอบด้วย ข้อความ, ภาพหน้าจอ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DE05C698-8208-4DCC-BD74-C79EBFCE1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49" y="204129"/>
            <a:ext cx="2270365" cy="2405211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EA164C79-3969-442F-A7BF-4E7B3BEB4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589" y="2826409"/>
            <a:ext cx="3120605" cy="2091904"/>
          </a:xfrm>
          <a:prstGeom prst="rect">
            <a:avLst/>
          </a:prstGeom>
        </p:spPr>
      </p:pic>
      <p:pic>
        <p:nvPicPr>
          <p:cNvPr id="29" name="Picture 29" descr="รูปภาพประกอบด้วย ในอาคาร, เล็ก, ผนัง, ขนาดเล็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84D3EBCE-51E3-4E58-884B-9616EEA2F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85" y="2823354"/>
            <a:ext cx="2204050" cy="2095499"/>
          </a:xfrm>
          <a:prstGeom prst="rect">
            <a:avLst/>
          </a:prstGeom>
        </p:spPr>
      </p:pic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2E16875-0F6C-4061-805F-B40B7F4E5422}"/>
              </a:ext>
            </a:extLst>
          </p:cNvPr>
          <p:cNvSpPr txBox="1">
            <a:spLocks/>
          </p:cNvSpPr>
          <p:nvPr/>
        </p:nvSpPr>
        <p:spPr>
          <a:xfrm>
            <a:off x="150238" y="-13948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dirty="0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Data </a:t>
            </a:r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Preparation</a:t>
            </a:r>
            <a:endParaRPr lang="af-ZA" b="1" dirty="0" err="1">
              <a:solidFill>
                <a:schemeClr val="dk2"/>
              </a:solidFill>
              <a:latin typeface="Kodchasan"/>
              <a:cs typeface="Kodchasan"/>
            </a:endParaRPr>
          </a:p>
        </p:txBody>
      </p:sp>
    </p:spTree>
    <p:extLst>
      <p:ext uri="{BB962C8B-B14F-4D97-AF65-F5344CB8AC3E}">
        <p14:creationId xmlns:p14="http://schemas.microsoft.com/office/powerpoint/2010/main" val="9484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8;p21">
            <a:extLst>
              <a:ext uri="{FF2B5EF4-FFF2-40B4-BE49-F238E27FC236}">
                <a16:creationId xmlns:a16="http://schemas.microsoft.com/office/drawing/2014/main" id="{234579E5-6EAF-4A9C-8152-C1D8CD8122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3087" y="956542"/>
            <a:ext cx="8531383" cy="1017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Kodchasan"/>
              </a:rPr>
              <a:t>D</a:t>
            </a:r>
            <a:r>
              <a:rPr lang="th" sz="1600">
                <a:latin typeface="Kodchasan"/>
                <a:cs typeface="Kodchasan"/>
              </a:rPr>
              <a:t>arkflow : </a:t>
            </a:r>
            <a:r>
              <a:rPr lang="en-US" sz="1600">
                <a:latin typeface="Kodchasan"/>
              </a:rPr>
              <a:t>Implementation of Darknet-YOLO framework with Python TensorFlow</a:t>
            </a:r>
          </a:p>
          <a:p>
            <a:pPr marL="114300" lvl="0" indent="0">
              <a:spcBef>
                <a:spcPts val="1600"/>
              </a:spcBef>
              <a:buNone/>
            </a:pPr>
            <a:r>
              <a:rPr lang="en-US" sz="1600">
                <a:latin typeface="Kodchasan"/>
              </a:rPr>
              <a:t>TensorFlow: Python3.6, CUDA toolkit 9.0, </a:t>
            </a:r>
            <a:r>
              <a:rPr lang="en-US" sz="1600" err="1">
                <a:latin typeface="Kodchasan"/>
              </a:rPr>
              <a:t>cuDNN</a:t>
            </a:r>
            <a:r>
              <a:rPr lang="en-US" sz="1600">
                <a:latin typeface="Kodchasan"/>
              </a:rPr>
              <a:t> 7.4.2, TensorFlow 1.10</a:t>
            </a:r>
            <a:endParaRPr sz="1600">
              <a:latin typeface="Kodchasan"/>
            </a:endParaRPr>
          </a:p>
        </p:txBody>
      </p:sp>
      <p:sp>
        <p:nvSpPr>
          <p:cNvPr id="10" name="Google Shape;108;p21">
            <a:extLst>
              <a:ext uri="{FF2B5EF4-FFF2-40B4-BE49-F238E27FC236}">
                <a16:creationId xmlns:a16="http://schemas.microsoft.com/office/drawing/2014/main" id="{82F8104D-55ED-4C7D-A250-6119605F7ED6}"/>
              </a:ext>
            </a:extLst>
          </p:cNvPr>
          <p:cNvSpPr txBox="1">
            <a:spLocks/>
          </p:cNvSpPr>
          <p:nvPr/>
        </p:nvSpPr>
        <p:spPr>
          <a:xfrm>
            <a:off x="299466" y="4390611"/>
            <a:ext cx="8531383" cy="4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spcBef>
                <a:spcPts val="1600"/>
              </a:spcBef>
              <a:buFont typeface="Arial"/>
              <a:buNone/>
            </a:pPr>
            <a:r>
              <a:rPr lang="en-US" sz="1600">
                <a:latin typeface="Kodchasan"/>
              </a:rPr>
              <a:t>Pretraining model: VOC weight, tiny-yolo configuration</a:t>
            </a:r>
          </a:p>
        </p:txBody>
      </p:sp>
      <p:pic>
        <p:nvPicPr>
          <p:cNvPr id="2" name="Picture 2" descr="รูปภาพประกอบด้วย ข้อความ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47AE76FB-6546-4EFD-A2EB-D33EA61E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627" y="2134799"/>
            <a:ext cx="6193766" cy="2254129"/>
          </a:xfrm>
          <a:prstGeom prst="rect">
            <a:avLst/>
          </a:prstGeom>
        </p:spPr>
      </p:pic>
      <p:pic>
        <p:nvPicPr>
          <p:cNvPr id="3" name="Picture 18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4500D758-F9C9-4950-B86F-003447FE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8" y="2446848"/>
            <a:ext cx="1815861" cy="1360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EFCA2-FC9C-417E-BC04-78D98B57D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116" y="256670"/>
            <a:ext cx="1907997" cy="631681"/>
          </a:xfrm>
          <a:prstGeom prst="rect">
            <a:avLst/>
          </a:prstGeom>
        </p:spPr>
      </p:pic>
      <p:pic>
        <p:nvPicPr>
          <p:cNvPr id="6" name="Picture 11" descr="รูปภาพประกอบด้วย ข้อความ,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9DDE3E83-F08B-4E2D-8F2D-E9AE33D15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966" y="91427"/>
            <a:ext cx="931654" cy="77683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B1294D6-660C-48AE-A1F3-5158DBDEAB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0839" y="15455"/>
            <a:ext cx="939561" cy="928778"/>
          </a:xfrm>
          <a:prstGeom prst="rect">
            <a:avLst/>
          </a:prstGeom>
        </p:spPr>
      </p:pic>
      <p:sp>
        <p:nvSpPr>
          <p:cNvPr id="9" name="Google Shape;87;p18">
            <a:extLst>
              <a:ext uri="{FF2B5EF4-FFF2-40B4-BE49-F238E27FC236}">
                <a16:creationId xmlns:a16="http://schemas.microsoft.com/office/drawing/2014/main" id="{08A9B4AC-D40C-443C-AAEF-271AF401711F}"/>
              </a:ext>
            </a:extLst>
          </p:cNvPr>
          <p:cNvSpPr txBox="1">
            <a:spLocks/>
          </p:cNvSpPr>
          <p:nvPr/>
        </p:nvSpPr>
        <p:spPr>
          <a:xfrm>
            <a:off x="301200" y="352674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Training</a:t>
            </a:r>
            <a:r>
              <a:rPr lang="af-ZA" b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 </a:t>
            </a:r>
            <a:r>
              <a:rPr lang="af-ZA" b="1">
                <a:solidFill>
                  <a:schemeClr val="dk2"/>
                </a:solidFill>
                <a:sym typeface="Kodchasan"/>
              </a:rPr>
              <a:t>Model </a:t>
            </a:r>
            <a:endParaRPr lang="th-TH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On-screen Show (16:9)</PresentationFormat>
  <Paragraphs>91</Paragraphs>
  <Slides>13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Kodchasan</vt:lpstr>
      <vt:lpstr>Arial Nova</vt:lpstr>
      <vt:lpstr>Arial</vt:lpstr>
      <vt:lpstr>Simple Light</vt:lpstr>
      <vt:lpstr>PowerPoint Presentation</vt:lpstr>
      <vt:lpstr>PowerPoint Presentation</vt:lpstr>
      <vt:lpstr>Process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ยงยุทธ ละมูลมอญ</cp:lastModifiedBy>
  <cp:revision>1226</cp:revision>
  <dcterms:modified xsi:type="dcterms:W3CDTF">2019-06-22T02:47:07Z</dcterms:modified>
</cp:coreProperties>
</file>